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9"/>
  </p:notesMasterIdLst>
  <p:sldIdLst>
    <p:sldId id="257" r:id="rId5"/>
    <p:sldId id="272" r:id="rId6"/>
    <p:sldId id="271" r:id="rId7"/>
    <p:sldId id="273" r:id="rId8"/>
    <p:sldId id="259" r:id="rId9"/>
    <p:sldId id="274" r:id="rId10"/>
    <p:sldId id="298" r:id="rId11"/>
    <p:sldId id="266" r:id="rId12"/>
    <p:sldId id="281" r:id="rId13"/>
    <p:sldId id="258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2" r:id="rId23"/>
    <p:sldId id="293" r:id="rId24"/>
    <p:sldId id="294" r:id="rId25"/>
    <p:sldId id="295" r:id="rId26"/>
    <p:sldId id="297" r:id="rId27"/>
    <p:sldId id="296" r:id="rId28"/>
  </p:sldIdLst>
  <p:sldSz cx="12192000" cy="6858000"/>
  <p:notesSz cx="6858000" cy="9144000"/>
  <p:defaultTextStyle>
    <a:defPPr>
      <a:defRPr lang="en-G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77FE"/>
    <a:srgbClr val="F4F4F4"/>
    <a:srgbClr val="4EF0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99" autoAdjust="0"/>
    <p:restoredTop sz="94694"/>
  </p:normalViewPr>
  <p:slideViewPr>
    <p:cSldViewPr snapToGrid="0">
      <p:cViewPr varScale="1">
        <p:scale>
          <a:sx n="108" d="100"/>
          <a:sy n="108" d="100"/>
        </p:scale>
        <p:origin x="139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gif>
</file>

<file path=ppt/media/image22.png>
</file>

<file path=ppt/media/image23.png>
</file>

<file path=ppt/media/image24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05BBA-178A-5A42-B42D-3617071ED3EE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E6DFF-E546-0746-BDD0-56F77B4481E3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762018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1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0200200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10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6489902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11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6717144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12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716693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13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36868344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14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5228825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15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6489902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16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10002946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17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3129422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18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163006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19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671714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2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6717144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20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7056199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21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5351280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22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37757604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24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020020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3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146775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4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3443303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5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3443303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6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671714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7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6091526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8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671714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E6DFF-E546-0746-BDD0-56F77B4481E3}" type="slidenum">
              <a:rPr lang="en-GE" smtClean="0"/>
              <a:t>9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510763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A49EE-3B57-95AA-7A2A-D47D7645C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D80176-A86C-210C-9F1C-C7B7B346A9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23321-D4E2-5C38-5436-DD8DCD9F6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1B2AC-5034-8448-232C-FDA9FE42A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7DD41-8B2A-6F2B-04FC-48D4E08C6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394206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A1345-1E3A-2402-5002-5A4B578D2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D25097-C01E-6448-0C5C-406399BC16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33BD0-95C6-08EE-7E9C-012791C03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8627D-AD45-2078-F8A9-880A28EDA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FDAB3-0794-D0FE-9F30-89A7A7583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38612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F2C7D0-2C35-8377-76E8-A8507D10F6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4F449A-719C-E4A0-14DB-F023B889C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3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1E295-76F4-AF36-A2E0-093F45145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BDCB0-E79B-1174-A9AB-610771C1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5C3BB-403F-6959-3EDC-0FDE19733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151129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F22D8-4FBA-FBBE-C99E-B695BBE2D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FA3C7-0298-A09E-3933-87DC73635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63A01-2C93-7CA9-8897-EE3A7971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72ABD-F7AC-42FA-3B76-723D1799B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710EB-3110-59D5-9BFB-165EC9A1E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476365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1A115-D1B1-349D-0CA8-0AC02F088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4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6F041-8DB1-3936-576D-D820EDD847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9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503C7-0781-9764-953D-F12D81BAB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34984-50C6-DDE9-169A-BD443983F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57461-225A-AD17-3217-69B0BC3EB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3165933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F670E-403F-5536-7349-930A11B0F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F08D6-E85D-BDF4-02A0-85B1B04006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D578A-5E1D-DB34-E327-9331C4C64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D73E1-8231-7AC4-A659-078F13A12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C27595-923C-1B77-3E34-8557612F2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C0D2E-774A-22FA-7E32-9A487D981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105159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F013E-F936-F81B-D3F3-AE9A76776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B39F3B-082D-1D7F-7EC7-0D46B0909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81C073-6A6C-21DF-2F9E-07D71C42F2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69F406-D71B-AF3F-296A-63616CA7A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B73687-D833-E03A-DDF9-A2E133CB14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695709-4138-70FB-3F35-B8FA7F93B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77B88D-2532-90FE-67C4-518EF1462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666126-BC2D-008F-6951-EBCD73204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740657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FF62A-6DF4-8DC4-6D96-264B34EF6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DEAF45-2EC6-3337-7825-FD6650FA5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33C269-36FF-4311-1271-DC58D6321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6685B-485F-6AB2-26A4-63E81AF47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4239562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C224F-296F-5FE3-4384-6674E4650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E11D1F-61A7-7505-EDC6-6BCFC1A7F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CA10F8-50F5-1C0E-8A9F-8D1EE4932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1119001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F64E6-2E0F-2546-4219-2AFD3D1F5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DDFBB-B98D-6688-122E-402BB279E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31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102AC-6445-A7EE-6193-AEF7137F62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86C413-A887-FDB6-31E4-8C6B7D2E8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1BE2C-3464-6D78-945B-51D2E2B71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D1D6A7-CAAC-4AFB-6646-C7271DB0F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2785063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8F7B-3DC1-CE4A-0197-653856051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FCA365-876C-A4A9-DEA4-D30BC05231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31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372882-1AEA-09BD-5D90-FE26171D8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5F187C-19FA-8C68-8E51-74D5E7B80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5D8B82-981B-1374-D47D-939209D6A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0ECF3A-A4B7-E2AA-FC3E-5FC1604EC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1725490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F66894-A583-D2A0-6868-7F50578F9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8021CA-379B-0C38-DB01-BE8A676FB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274FA-A9A9-C41F-F722-770DF71E8A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2A0348-4FBF-7F4B-92A9-44442768D813}" type="datetimeFigureOut">
              <a:rPr lang="en-GE" smtClean="0"/>
              <a:t>05/22/2024</a:t>
            </a:fld>
            <a:endParaRPr lang="en-G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10023-D436-2C4B-DF8B-061265E593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62894-C254-8050-7C6A-08237D8BE1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760E26-0857-F849-A7BD-7B01C16D26E5}" type="slidenum">
              <a:rPr lang="en-GE" smtClean="0"/>
              <a:t>‹#›</a:t>
            </a:fld>
            <a:endParaRPr lang="en-GE"/>
          </a:p>
        </p:txBody>
      </p:sp>
    </p:spTree>
    <p:extLst>
      <p:ext uri="{BB962C8B-B14F-4D97-AF65-F5344CB8AC3E}">
        <p14:creationId xmlns:p14="http://schemas.microsoft.com/office/powerpoint/2010/main" val="933765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E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emf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image" Target="../media/image3.emf"/><Relationship Id="rId9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emf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aspire/database/sql-server-entity-framework-component?tabs=dotnet-cli#loggi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9.png"/><Relationship Id="rId4" Type="http://schemas.openxmlformats.org/officeDocument/2006/relationships/image" Target="../media/image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21.gif"/><Relationship Id="rId4" Type="http://schemas.openxmlformats.org/officeDocument/2006/relationships/image" Target="../media/image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22.png"/><Relationship Id="rId4" Type="http://schemas.openxmlformats.org/officeDocument/2006/relationships/image" Target="../media/image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2.emf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24.gi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em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4A68B-0FD6-3D23-82E3-ECF2AA0F4EA7}"/>
              </a:ext>
            </a:extLst>
          </p:cNvPr>
          <p:cNvSpPr txBox="1"/>
          <p:nvPr/>
        </p:nvSpPr>
        <p:spPr>
          <a:xfrm>
            <a:off x="710649" y="1592620"/>
            <a:ext cx="814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4777FE"/>
                </a:solidFill>
                <a:latin typeface="TBC X" pitchFamily="2" charset="77"/>
              </a:rPr>
              <a:t>Visions of modern development 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💪</a:t>
            </a:r>
            <a:endParaRPr lang="en-GE" dirty="0">
              <a:solidFill>
                <a:srgbClr val="4777FE"/>
              </a:solidFill>
              <a:latin typeface="TBC X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7" y="823181"/>
            <a:ext cx="44546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4777FE"/>
                </a:solidFill>
                <a:latin typeface="TBC X Black" pitchFamily="2" charset="77"/>
              </a:rPr>
              <a:t>.NET Aspire</a:t>
            </a:r>
            <a:endParaRPr lang="en-GE" sz="4400" b="1" dirty="0">
              <a:solidFill>
                <a:srgbClr val="4777FE"/>
              </a:solidFill>
              <a:latin typeface="TBC X Black" pitchFamily="2" charset="77"/>
            </a:endParaRPr>
          </a:p>
        </p:txBody>
      </p:sp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C5B216EC-8DDC-BD0A-E2B4-4C02F2353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53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4A68B-0FD6-3D23-82E3-ECF2AA0F4EA7}"/>
              </a:ext>
            </a:extLst>
          </p:cNvPr>
          <p:cNvSpPr txBox="1"/>
          <p:nvPr/>
        </p:nvSpPr>
        <p:spPr>
          <a:xfrm>
            <a:off x="710649" y="1747466"/>
            <a:ext cx="8148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აპლიკაციის მოდელი - პროექტის შემადგენელ რესურსებს შორის დამოკიდებულებების აღწერა.</a:t>
            </a:r>
            <a:endParaRPr lang="en-GE" dirty="0">
              <a:solidFill>
                <a:srgbClr val="4777FE"/>
              </a:solidFill>
              <a:latin typeface="TBC X" pitchFamily="2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4" y="823181"/>
            <a:ext cx="6389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F4F4F4"/>
                </a:solidFill>
                <a:latin typeface="TBC X Black" pitchFamily="2" charset="77"/>
              </a:rPr>
              <a:t>Application Model</a:t>
            </a:r>
            <a:endParaRPr lang="en-GE" sz="4400" b="1" dirty="0">
              <a:solidFill>
                <a:srgbClr val="F4F4F4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11147B-AD06-7134-E8CE-20F949711C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892" y="2585494"/>
            <a:ext cx="3206185" cy="325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652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4A68B-0FD6-3D23-82E3-ECF2AA0F4EA7}"/>
              </a:ext>
            </a:extLst>
          </p:cNvPr>
          <p:cNvSpPr txBox="1"/>
          <p:nvPr/>
        </p:nvSpPr>
        <p:spPr>
          <a:xfrm>
            <a:off x="504257" y="1729623"/>
            <a:ext cx="81484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buFont typeface="+mj-lt"/>
              <a:buAutoNum type="arabicPeriod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დაასკანერეთ 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QR</a:t>
            </a:r>
            <a:endParaRPr lang="ka-GE" dirty="0">
              <a:solidFill>
                <a:srgbClr val="4777FE"/>
              </a:solidFill>
              <a:latin typeface="TBC X" pitchFamily="2" charset="77"/>
            </a:endParaRPr>
          </a:p>
          <a:p>
            <a:pPr marL="342882" indent="-342882">
              <a:buFont typeface="+mj-lt"/>
              <a:buAutoNum type="arabicPeriod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დალოგინდით ან განაგრძეთ</a:t>
            </a:r>
            <a:br>
              <a:rPr lang="ka-GE" dirty="0">
                <a:solidFill>
                  <a:srgbClr val="4777FE"/>
                </a:solidFill>
                <a:latin typeface="TBC X" pitchFamily="2" charset="77"/>
              </a:rPr>
            </a:b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ანონიმურად</a:t>
            </a:r>
            <a:endParaRPr lang="en-US" dirty="0">
              <a:solidFill>
                <a:srgbClr val="4777FE"/>
              </a:solidFill>
              <a:latin typeface="TBC X" pitchFamily="2" charset="77"/>
            </a:endParaRPr>
          </a:p>
          <a:p>
            <a:pPr marL="342882" indent="-342882">
              <a:buFont typeface="+mj-lt"/>
              <a:buAutoNum type="arabicPeriod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შეკეცეთ ექსპლორერი</a:t>
            </a:r>
          </a:p>
          <a:p>
            <a:pPr marL="342882" indent="-342882">
              <a:buFont typeface="+mj-lt"/>
              <a:buAutoNum type="arabicPeriod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ჩაკეცეთ კლავიატურა</a:t>
            </a:r>
          </a:p>
          <a:p>
            <a:pPr marL="342882" indent="-342882">
              <a:buFont typeface="+mj-lt"/>
              <a:buAutoNum type="arabicPeriod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ამოიატრიალეთ ეკრანი</a:t>
            </a:r>
            <a:endParaRPr lang="en-GE" dirty="0">
              <a:solidFill>
                <a:srgbClr val="4777FE"/>
              </a:solidFill>
              <a:latin typeface="TBC X" pitchFamily="2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7" y="823179"/>
            <a:ext cx="44546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4400" b="1" dirty="0">
                <a:solidFill>
                  <a:srgbClr val="4EF0A8"/>
                </a:solidFill>
                <a:latin typeface="TBC X Black" pitchFamily="2" charset="77"/>
              </a:rPr>
              <a:t>ინსტრუქცია</a:t>
            </a:r>
            <a:endParaRPr lang="en-GE" sz="4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CB3DEA-A83A-2D44-7A5F-C0E7CFDF3616}"/>
              </a:ext>
            </a:extLst>
          </p:cNvPr>
          <p:cNvSpPr txBox="1"/>
          <p:nvPr/>
        </p:nvSpPr>
        <p:spPr>
          <a:xfrm>
            <a:off x="9364717" y="6140001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4777FE"/>
                </a:solidFill>
                <a:latin typeface="TBC X Medium" pitchFamily="2" charset="77"/>
              </a:rPr>
              <a:t>Lorem ipsum  Lorem ipsum </a:t>
            </a:r>
            <a:endParaRPr lang="en-GE" sz="1200" dirty="0">
              <a:solidFill>
                <a:srgbClr val="4777FE"/>
              </a:solidFill>
              <a:latin typeface="TBC X Medium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54F08A-91BA-7788-7A9C-BF17EFBCA5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7122" y="1607848"/>
            <a:ext cx="2655767" cy="52336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043264-CBA0-101E-737C-9245FC00AD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4226" y="1607848"/>
            <a:ext cx="2664575" cy="52336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1F9014-6A4F-3BB9-5926-602A6A26D5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46667" y="1612734"/>
            <a:ext cx="2671855" cy="52653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792550-77A0-0BDD-6419-AAA545FCF4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4257" y="3554531"/>
            <a:ext cx="3086148" cy="313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500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4A68B-0FD6-3D23-82E3-ECF2AA0F4EA7}"/>
              </a:ext>
            </a:extLst>
          </p:cNvPr>
          <p:cNvSpPr txBox="1"/>
          <p:nvPr/>
        </p:nvSpPr>
        <p:spPr>
          <a:xfrm>
            <a:off x="710649" y="1747469"/>
            <a:ext cx="8148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აპლიკაციის ჰოსტი - გამშვები პროექტი, რომელიც ჩვენი პროექტის ლოკალურ ორკესტრირებას იღებს თავზე.</a:t>
            </a:r>
            <a:endParaRPr lang="en-GE" dirty="0">
              <a:solidFill>
                <a:srgbClr val="4777FE"/>
              </a:solidFill>
              <a:latin typeface="TBC X" pitchFamily="2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4" y="823181"/>
            <a:ext cx="6389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 err="1">
                <a:solidFill>
                  <a:srgbClr val="F4F4F4"/>
                </a:solidFill>
                <a:latin typeface="TBC X Black" pitchFamily="2" charset="77"/>
              </a:rPr>
              <a:t>AppHost</a:t>
            </a:r>
            <a:endParaRPr lang="en-GE" sz="4400" b="1" dirty="0">
              <a:solidFill>
                <a:srgbClr val="F4F4F4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5" name="Picture 4" descr="A diagram of a service&#10;&#10;Description automatically generated">
            <a:extLst>
              <a:ext uri="{FF2B5EF4-FFF2-40B4-BE49-F238E27FC236}">
                <a16:creationId xmlns:a16="http://schemas.microsoft.com/office/drawing/2014/main" id="{34329473-D961-C6C4-CA93-75114FED1D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8957" y="2318002"/>
            <a:ext cx="7391400" cy="3914775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93AB8E-68A1-919A-8329-D45BDC3DB0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434" y="2617311"/>
            <a:ext cx="3340344" cy="339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482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4A68B-0FD6-3D23-82E3-ECF2AA0F4EA7}"/>
              </a:ext>
            </a:extLst>
          </p:cNvPr>
          <p:cNvSpPr txBox="1"/>
          <p:nvPr/>
        </p:nvSpPr>
        <p:spPr>
          <a:xfrm>
            <a:off x="710649" y="1747467"/>
            <a:ext cx="8148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კომპონენტები - 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Aspire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ში ჩამოყალიბებულ მიდგომებსა და იდეებზე დაფუძვნებული </a:t>
            </a: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Nuget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პაკეტები. მაგ.: </a:t>
            </a:r>
            <a:br>
              <a:rPr lang="en-US" dirty="0">
                <a:solidFill>
                  <a:srgbClr val="4777FE"/>
                </a:solidFill>
                <a:latin typeface="TBC X" pitchFamily="2" charset="77"/>
              </a:rPr>
            </a:b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StackExchange.Redis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 - </a:t>
            </a: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Aspire.StackExchange.Redis</a:t>
            </a:r>
            <a:endParaRPr lang="en-GE" dirty="0">
              <a:solidFill>
                <a:srgbClr val="4777FE"/>
              </a:solidFill>
              <a:latin typeface="TBC X" pitchFamily="2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4" y="823181"/>
            <a:ext cx="6389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F4F4F4"/>
                </a:solidFill>
                <a:latin typeface="TBC X Black" pitchFamily="2" charset="77"/>
              </a:rPr>
              <a:t>Components</a:t>
            </a:r>
            <a:endParaRPr lang="en-GE" sz="4400" b="1" dirty="0">
              <a:solidFill>
                <a:srgbClr val="F4F4F4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6474EF-303C-EDE8-D5A0-DE226AF977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8793" y="2683397"/>
            <a:ext cx="4075391" cy="17912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C96554-E317-64F3-5F97-5B71739453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8793" y="4692156"/>
            <a:ext cx="5210903" cy="14289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6B53F4-C9DF-340D-01FB-EBF80F58CD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0649" y="2762217"/>
            <a:ext cx="3280922" cy="333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14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4A68B-0FD6-3D23-82E3-ECF2AA0F4EA7}"/>
              </a:ext>
            </a:extLst>
          </p:cNvPr>
          <p:cNvSpPr txBox="1"/>
          <p:nvPr/>
        </p:nvSpPr>
        <p:spPr>
          <a:xfrm>
            <a:off x="710649" y="1747469"/>
            <a:ext cx="814841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კომპონენტი უნდა აკმაყოფილებდეს შემდეგ მოთხოვნებს: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სტანდარტულ ფორმატში მოქცეული სეტინგები უნდა ჰქონდეს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უნდა დააკონფიგურიროს ლოგირება, ტრეისინგი და მეტრიკები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უნდა ჰქონდეს </a:t>
            </a:r>
            <a:r>
              <a:rPr lang="en-GE" dirty="0">
                <a:solidFill>
                  <a:srgbClr val="4777FE"/>
                </a:solidFill>
                <a:latin typeface="TBC X" pitchFamily="2" charset="77"/>
              </a:rPr>
              <a:t>health check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სადაც რელევანტურია უნდა ჰქონდეს </a:t>
            </a:r>
            <a:r>
              <a:rPr lang="en-GE" dirty="0">
                <a:solidFill>
                  <a:srgbClr val="4777FE"/>
                </a:solidFill>
                <a:latin typeface="TBC X" pitchFamily="2" charset="77"/>
              </a:rPr>
              <a:t>Resiliency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დაკონფიგურირებული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endParaRPr lang="ka-GE" dirty="0">
              <a:solidFill>
                <a:srgbClr val="4777FE"/>
              </a:solidFill>
              <a:latin typeface="TBC X" pitchFamily="2" charset="77"/>
            </a:endParaRPr>
          </a:p>
          <a:p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არსებული კომპონენტები: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Aspire.Microsoft.Data.SqlClient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 - SQL Server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თან წვდომისთვის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Aspire.Microsoft.EntityFrameworkCore.SqlServer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 - SQL Server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თან წვდომისთვის 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EF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ით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Aspire.StackExchange.Redis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 -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რედის ქეშთან სამუშაოდ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Aspire.RabbitMQ.Client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 - Rabbit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თან სამუშაოდ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Aspire.Npgsql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 - </a:t>
            </a: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Postgre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თან სამუშაოდ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Aspire.Npgsql.EntityFrameworkCore.PostgreSQL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 - </a:t>
            </a: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Postgre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 EF</a:t>
            </a:r>
            <a:endParaRPr lang="ka-GE" dirty="0">
              <a:solidFill>
                <a:srgbClr val="4777FE"/>
              </a:solidFill>
              <a:latin typeface="TBC X" pitchFamily="2" charset="77"/>
            </a:endParaRP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ა.შ.</a:t>
            </a:r>
            <a:endParaRPr lang="en-US" dirty="0">
              <a:solidFill>
                <a:srgbClr val="4777FE"/>
              </a:solidFill>
              <a:latin typeface="TBC X" pitchFamily="2" charset="77"/>
            </a:endParaRPr>
          </a:p>
          <a:p>
            <a:r>
              <a:rPr lang="en-US" dirty="0">
                <a:hlinkClick r:id="rId3"/>
              </a:rPr>
              <a:t>.NET Aspire </a:t>
            </a:r>
            <a:r>
              <a:rPr lang="en-US" dirty="0" err="1">
                <a:hlinkClick r:id="rId3"/>
              </a:rPr>
              <a:t>SqlServer</a:t>
            </a:r>
            <a:r>
              <a:rPr lang="en-US" dirty="0">
                <a:hlinkClick r:id="rId3"/>
              </a:rPr>
              <a:t> Entity Framework Core component - .NET Aspire | Microsoft Learn</a:t>
            </a:r>
            <a:endParaRPr lang="en-US" dirty="0">
              <a:solidFill>
                <a:srgbClr val="4777FE"/>
              </a:solidFill>
              <a:latin typeface="TBC X" pitchFamily="2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2" y="823185"/>
            <a:ext cx="127319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4200" b="1" dirty="0">
                <a:solidFill>
                  <a:srgbClr val="F4F4F4"/>
                </a:solidFill>
                <a:latin typeface="TBC X Black" pitchFamily="2" charset="77"/>
              </a:rPr>
              <a:t>რომელი </a:t>
            </a:r>
            <a:r>
              <a:rPr lang="en-US" sz="4200" b="1" dirty="0" err="1">
                <a:solidFill>
                  <a:srgbClr val="F4F4F4"/>
                </a:solidFill>
                <a:latin typeface="TBC X Black" pitchFamily="2" charset="77"/>
              </a:rPr>
              <a:t>Nuget</a:t>
            </a:r>
            <a:r>
              <a:rPr lang="en-US" sz="4200" b="1" dirty="0">
                <a:solidFill>
                  <a:srgbClr val="F4F4F4"/>
                </a:solidFill>
                <a:latin typeface="TBC X Black" pitchFamily="2" charset="77"/>
              </a:rPr>
              <a:t> </a:t>
            </a:r>
            <a:r>
              <a:rPr lang="ka-GE" sz="4200" b="1" dirty="0">
                <a:solidFill>
                  <a:srgbClr val="F4F4F4"/>
                </a:solidFill>
                <a:latin typeface="TBC X Black" pitchFamily="2" charset="77"/>
              </a:rPr>
              <a:t>პაკეტი ითვლება კომპონენტად</a:t>
            </a:r>
            <a:endParaRPr lang="en-GE" sz="4200" b="1" dirty="0">
              <a:solidFill>
                <a:srgbClr val="F4F4F4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161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4A68B-0FD6-3D23-82E3-ECF2AA0F4EA7}"/>
              </a:ext>
            </a:extLst>
          </p:cNvPr>
          <p:cNvSpPr txBox="1"/>
          <p:nvPr/>
        </p:nvSpPr>
        <p:spPr>
          <a:xfrm>
            <a:off x="710649" y="1747463"/>
            <a:ext cx="8148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შიდა ციკლის ქსელი (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Inner loop network)</a:t>
            </a:r>
          </a:p>
          <a:p>
            <a:endParaRPr lang="en-US" dirty="0">
              <a:solidFill>
                <a:srgbClr val="4777FE"/>
              </a:solidFill>
              <a:latin typeface="TBC X" pitchFamily="2" charset="77"/>
            </a:endParaRP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Launch profiles</a:t>
            </a:r>
          </a:p>
          <a:p>
            <a:pPr marL="285737" indent="-285737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Proxies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7" y="823181"/>
            <a:ext cx="44546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4F4F4"/>
                </a:solidFill>
                <a:latin typeface="TBC X Black" pitchFamily="2" charset="77"/>
              </a:rPr>
              <a:t>Networking</a:t>
            </a:r>
            <a:endParaRPr lang="en-GE" sz="4400" b="1" dirty="0">
              <a:solidFill>
                <a:srgbClr val="F4F4F4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6844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2" y="823179"/>
            <a:ext cx="9394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4F4F4"/>
                </a:solidFill>
                <a:latin typeface="TBC X Black" pitchFamily="2" charset="77"/>
              </a:rPr>
              <a:t>Networking – Service bindings</a:t>
            </a:r>
            <a:endParaRPr lang="en-GE" sz="4400" b="1" dirty="0">
              <a:solidFill>
                <a:srgbClr val="F4F4F4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4" name="Picture 3" descr="A diagram of a computer process&#10;&#10;Description automatically generated">
            <a:extLst>
              <a:ext uri="{FF2B5EF4-FFF2-40B4-BE49-F238E27FC236}">
                <a16:creationId xmlns:a16="http://schemas.microsoft.com/office/drawing/2014/main" id="{FEE40B5F-A709-C2B5-0D74-ADDDAE0207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8607" y="1699018"/>
            <a:ext cx="6385152" cy="5117343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117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2" y="823181"/>
            <a:ext cx="9394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4F4F4"/>
                </a:solidFill>
                <a:latin typeface="TBC X Black" pitchFamily="2" charset="77"/>
              </a:rPr>
              <a:t>Networking – launch profiles</a:t>
            </a:r>
            <a:endParaRPr lang="en-GE" sz="4400" b="1" dirty="0">
              <a:solidFill>
                <a:srgbClr val="F4F4F4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DE4FE6-3AAF-7B33-11C5-85D803D6EBF0}"/>
              </a:ext>
            </a:extLst>
          </p:cNvPr>
          <p:cNvSpPr txBox="1"/>
          <p:nvPr/>
        </p:nvSpPr>
        <p:spPr>
          <a:xfrm>
            <a:off x="710649" y="1747465"/>
            <a:ext cx="8148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Launch profile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 ის არჩევის წესები:</a:t>
            </a:r>
            <a:endParaRPr lang="en-US" dirty="0">
              <a:solidFill>
                <a:srgbClr val="4777FE"/>
              </a:solidFill>
              <a:latin typeface="TBC X" pitchFamily="2" charset="77"/>
            </a:endParaRPr>
          </a:p>
          <a:p>
            <a:pPr marL="342882" indent="-342882">
              <a:buFont typeface="+mj-lt"/>
              <a:buAutoNum type="arabicPeriod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თუ </a:t>
            </a:r>
            <a:r>
              <a:rPr lang="en-US" dirty="0" err="1">
                <a:solidFill>
                  <a:srgbClr val="4777FE"/>
                </a:solidFill>
                <a:latin typeface="TBC X" pitchFamily="2" charset="77"/>
              </a:rPr>
              <a:t>AddProject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მეთოდში პირდაპირაა გადაცემული 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profile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ის სახელი</a:t>
            </a:r>
          </a:p>
          <a:p>
            <a:pPr marL="342882" indent="-342882">
              <a:buFont typeface="+mj-lt"/>
              <a:buAutoNum type="arabicPeriod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თუ გაწერილია 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DOTNET_LAUNCH_PROFILE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გარემოს ცვლადი</a:t>
            </a:r>
          </a:p>
          <a:p>
            <a:pPr marL="342882" indent="-342882">
              <a:buFont typeface="+mj-lt"/>
              <a:buAutoNum type="arabicPeriod"/>
            </a:pP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არცერთი ზედას შესრულების შემთხვევაში პირველივე </a:t>
            </a:r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launch profile</a:t>
            </a:r>
          </a:p>
        </p:txBody>
      </p:sp>
    </p:spTree>
    <p:extLst>
      <p:ext uri="{BB962C8B-B14F-4D97-AF65-F5344CB8AC3E}">
        <p14:creationId xmlns:p14="http://schemas.microsoft.com/office/powerpoint/2010/main" val="2563869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2" y="823179"/>
            <a:ext cx="9394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4F4F4"/>
                </a:solidFill>
                <a:latin typeface="TBC X Black" pitchFamily="2" charset="77"/>
              </a:rPr>
              <a:t>Networking </a:t>
            </a:r>
            <a:r>
              <a:rPr lang="ka-GE" sz="4400" b="1" dirty="0">
                <a:solidFill>
                  <a:srgbClr val="F4F4F4"/>
                </a:solidFill>
                <a:latin typeface="TBC X Black" pitchFamily="2" charset="77"/>
              </a:rPr>
              <a:t>– </a:t>
            </a:r>
            <a:r>
              <a:rPr lang="en-US" sz="4400" b="1" dirty="0">
                <a:solidFill>
                  <a:srgbClr val="F4F4F4"/>
                </a:solidFill>
                <a:latin typeface="TBC X Black" pitchFamily="2" charset="77"/>
              </a:rPr>
              <a:t>Ports and Proxies</a:t>
            </a:r>
            <a:endParaRPr lang="en-GE" sz="4400" b="1" dirty="0">
              <a:solidFill>
                <a:srgbClr val="F4F4F4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pic>
        <p:nvPicPr>
          <p:cNvPr id="5" name="Picture 4" descr="A diagram of a server&#10;&#10;Description automatically generated">
            <a:extLst>
              <a:ext uri="{FF2B5EF4-FFF2-40B4-BE49-F238E27FC236}">
                <a16:creationId xmlns:a16="http://schemas.microsoft.com/office/drawing/2014/main" id="{8495F871-179D-5E45-BAAE-A4A222E82D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1625" y="1750405"/>
            <a:ext cx="4723487" cy="496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75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7" y="823179"/>
            <a:ext cx="44546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4EF0A8"/>
                </a:solidFill>
                <a:latin typeface="TBC X Black" pitchFamily="2" charset="77"/>
              </a:rPr>
              <a:t>Service Defaults</a:t>
            </a:r>
            <a:endParaRPr lang="en-GE" sz="4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881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4A68B-0FD6-3D23-82E3-ECF2AA0F4EA7}"/>
              </a:ext>
            </a:extLst>
          </p:cNvPr>
          <p:cNvSpPr txBox="1"/>
          <p:nvPr/>
        </p:nvSpPr>
        <p:spPr>
          <a:xfrm>
            <a:off x="710649" y="1747466"/>
            <a:ext cx="81484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"What we need to do is always lean into the future; when the world changes around you and when it changes against you – what used to be a tailwind is now a headwind – you have to lean into that and figure out what to do because complaining isn't a strategy."</a:t>
            </a:r>
          </a:p>
          <a:p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— Jeff Bezos</a:t>
            </a:r>
            <a:endParaRPr lang="en-GE" dirty="0">
              <a:solidFill>
                <a:srgbClr val="4777FE"/>
              </a:solidFill>
              <a:latin typeface="TBC X" pitchFamily="2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1" y="823181"/>
            <a:ext cx="74249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4EF0A8"/>
                </a:solidFill>
                <a:latin typeface="TBC X Black" pitchFamily="2" charset="77"/>
              </a:rPr>
              <a:t>რ</a:t>
            </a:r>
            <a:r>
              <a:rPr lang="ka-GE" sz="4400" b="1" dirty="0">
                <a:solidFill>
                  <a:srgbClr val="4EF0A8"/>
                </a:solidFill>
                <a:latin typeface="TBC X Black" pitchFamily="2" charset="77"/>
              </a:rPr>
              <a:t>ა არის </a:t>
            </a:r>
            <a:r>
              <a:rPr lang="en-US" sz="4400" b="1" dirty="0">
                <a:solidFill>
                  <a:srgbClr val="4EF0A8"/>
                </a:solidFill>
                <a:latin typeface="TBC X Black" pitchFamily="2" charset="77"/>
              </a:rPr>
              <a:t>.NET Aspire</a:t>
            </a:r>
            <a:endParaRPr lang="en-GE" sz="4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389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4" y="823181"/>
            <a:ext cx="107333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4EF0A8"/>
                </a:solidFill>
                <a:latin typeface="TBC X Black" pitchFamily="2" charset="77"/>
              </a:rPr>
              <a:t>Setting up CI-CD first time</a:t>
            </a:r>
            <a:endParaRPr lang="en-GE" sz="4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45FABE4-670A-7B24-3454-9FD61C957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966" y="2251240"/>
            <a:ext cx="6301468" cy="3542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27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rwa</a:t>
            </a:r>
            <a:endParaRPr lang="en-GE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7" y="823179"/>
            <a:ext cx="44546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4EF0A8"/>
                </a:solidFill>
                <a:latin typeface="TBC X Black" pitchFamily="2" charset="77"/>
              </a:rPr>
              <a:t>Aspire Manifest</a:t>
            </a:r>
            <a:endParaRPr lang="en-GE" sz="4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91E3D7-0D48-83F9-E00E-58DBD0F3B4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648" y="2150337"/>
            <a:ext cx="9321560" cy="2309767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E22F717-5D04-05AC-469F-11EF4BF09689}"/>
              </a:ext>
            </a:extLst>
          </p:cNvPr>
          <p:cNvSpPr txBox="1"/>
          <p:nvPr/>
        </p:nvSpPr>
        <p:spPr>
          <a:xfrm>
            <a:off x="608553" y="4612979"/>
            <a:ext cx="932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4EF0A8"/>
                </a:solidFill>
                <a:latin typeface="TBC X Black" pitchFamily="2" charset="77"/>
              </a:rPr>
              <a:t>dotnet run --publisher manifest --output-path ../aspire-</a:t>
            </a:r>
            <a:r>
              <a:rPr lang="en-GB" sz="2400" b="1" dirty="0" err="1">
                <a:solidFill>
                  <a:srgbClr val="4EF0A8"/>
                </a:solidFill>
                <a:latin typeface="TBC X Black" pitchFamily="2" charset="77"/>
              </a:rPr>
              <a:t>manifest.json</a:t>
            </a:r>
            <a:endParaRPr lang="en-GB" sz="2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901645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7" y="823181"/>
            <a:ext cx="11687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4EF0A8"/>
                </a:solidFill>
                <a:latin typeface="TBC X Black" pitchFamily="2" charset="77"/>
              </a:rPr>
              <a:t>Aspirate – from manifest to compose</a:t>
            </a:r>
            <a:endParaRPr lang="en-GE" sz="4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31E406-A6B1-37D8-6F5C-1D214ED92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261" y="1928604"/>
            <a:ext cx="8345831" cy="444828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262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06F169-4E12-4ABE-0BAF-5D651657C78B}"/>
              </a:ext>
            </a:extLst>
          </p:cNvPr>
          <p:cNvSpPr txBox="1"/>
          <p:nvPr/>
        </p:nvSpPr>
        <p:spPr>
          <a:xfrm>
            <a:off x="1027653" y="2732224"/>
            <a:ext cx="932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4EF0A8"/>
                </a:solidFill>
                <a:latin typeface="TBC X Black" pitchFamily="2" charset="77"/>
              </a:rPr>
              <a:t>aspirate generate --output-format compose</a:t>
            </a:r>
          </a:p>
        </p:txBody>
      </p:sp>
      <p:pic>
        <p:nvPicPr>
          <p:cNvPr id="5" name="Picture 4" descr="A sphere with lines and dots&#10;&#10;Description automatically generated">
            <a:extLst>
              <a:ext uri="{FF2B5EF4-FFF2-40B4-BE49-F238E27FC236}">
                <a16:creationId xmlns:a16="http://schemas.microsoft.com/office/drawing/2014/main" id="{DE1008E3-326D-A4B1-6A2C-5323E02E6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0F5B554-22C7-01C2-63FF-A41A7FB84A67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1A1560-F566-9BFA-3A55-7129EC71EEF7}"/>
              </a:ext>
            </a:extLst>
          </p:cNvPr>
          <p:cNvSpPr txBox="1"/>
          <p:nvPr/>
        </p:nvSpPr>
        <p:spPr>
          <a:xfrm>
            <a:off x="663977" y="823181"/>
            <a:ext cx="116877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4EF0A8"/>
                </a:solidFill>
                <a:latin typeface="TBC X Black" pitchFamily="2" charset="77"/>
              </a:rPr>
              <a:t>Aspirate – from manifest to compose</a:t>
            </a:r>
            <a:endParaRPr lang="en-GE" sz="4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354264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7" y="823181"/>
            <a:ext cx="44546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4777FE"/>
                </a:solidFill>
                <a:latin typeface="TBC X Black" pitchFamily="2" charset="77"/>
              </a:rPr>
              <a:t>The end</a:t>
            </a:r>
            <a:endParaRPr lang="en-GE" sz="4400" b="1" dirty="0">
              <a:solidFill>
                <a:srgbClr val="4777FE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542D1B9-AAE4-FCAC-3794-A4EEEFB97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4498" y="2124276"/>
            <a:ext cx="6443012" cy="362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C5B216EC-8DDC-BD0A-E2B4-4C02F2353E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713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 dirty="0"/>
          </a:p>
        </p:txBody>
      </p:sp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C5B216EC-8DDC-BD0A-E2B4-4C02F2353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FB05A04C-6001-D61B-A23C-1E4B098F3F76}"/>
              </a:ext>
            </a:extLst>
          </p:cNvPr>
          <p:cNvGrpSpPr/>
          <p:nvPr/>
        </p:nvGrpSpPr>
        <p:grpSpPr>
          <a:xfrm>
            <a:off x="786602" y="2383456"/>
            <a:ext cx="369332" cy="369330"/>
            <a:chOff x="774460" y="2383459"/>
            <a:chExt cx="369332" cy="369332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F71B168-67B5-B69D-BB77-39461E63FA25}"/>
                </a:ext>
              </a:extLst>
            </p:cNvPr>
            <p:cNvSpPr/>
            <p:nvPr/>
          </p:nvSpPr>
          <p:spPr>
            <a:xfrm>
              <a:off x="774460" y="2383459"/>
              <a:ext cx="369332" cy="369332"/>
            </a:xfrm>
            <a:prstGeom prst="ellipse">
              <a:avLst/>
            </a:prstGeom>
            <a:solidFill>
              <a:srgbClr val="4777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E3C0F31-4A34-6E01-5610-90AA14ACAF66}"/>
                </a:ext>
              </a:extLst>
            </p:cNvPr>
            <p:cNvSpPr txBox="1"/>
            <p:nvPr/>
          </p:nvSpPr>
          <p:spPr>
            <a:xfrm>
              <a:off x="861011" y="2420487"/>
              <a:ext cx="196232" cy="3077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b="1" dirty="0">
                  <a:solidFill>
                    <a:srgbClr val="F4F4F4"/>
                  </a:solidFill>
                  <a:latin typeface="TBC X Black" pitchFamily="2" charset="77"/>
                </a:rPr>
                <a:t>1</a:t>
              </a:r>
              <a:endParaRPr lang="en-GE" sz="1400" b="1" dirty="0">
                <a:solidFill>
                  <a:srgbClr val="F4F4F4"/>
                </a:solidFill>
                <a:latin typeface="TBC X Black" pitchFamily="2" charset="77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3E01744-9254-220A-55E5-D5C2DA5E3C69}"/>
              </a:ext>
            </a:extLst>
          </p:cNvPr>
          <p:cNvGrpSpPr/>
          <p:nvPr/>
        </p:nvGrpSpPr>
        <p:grpSpPr>
          <a:xfrm>
            <a:off x="786602" y="2956140"/>
            <a:ext cx="369332" cy="369330"/>
            <a:chOff x="792867" y="2989632"/>
            <a:chExt cx="369332" cy="36933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92CDD36-2A45-5F04-632F-72CA7A56D042}"/>
                </a:ext>
              </a:extLst>
            </p:cNvPr>
            <p:cNvSpPr/>
            <p:nvPr/>
          </p:nvSpPr>
          <p:spPr>
            <a:xfrm>
              <a:off x="792867" y="2989632"/>
              <a:ext cx="369332" cy="369332"/>
            </a:xfrm>
            <a:prstGeom prst="ellipse">
              <a:avLst/>
            </a:prstGeom>
            <a:solidFill>
              <a:srgbClr val="4777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E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174E4CA-1A77-6273-9242-F13943C43F25}"/>
                </a:ext>
              </a:extLst>
            </p:cNvPr>
            <p:cNvSpPr txBox="1"/>
            <p:nvPr/>
          </p:nvSpPr>
          <p:spPr>
            <a:xfrm>
              <a:off x="879418" y="3026660"/>
              <a:ext cx="196232" cy="3077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b="1" dirty="0">
                  <a:solidFill>
                    <a:srgbClr val="F4F4F4"/>
                  </a:solidFill>
                  <a:latin typeface="TBC X Black" pitchFamily="2" charset="77"/>
                </a:rPr>
                <a:t>2</a:t>
              </a:r>
              <a:endParaRPr lang="en-GE" sz="1400" b="1" dirty="0">
                <a:solidFill>
                  <a:srgbClr val="F4F4F4"/>
                </a:solidFill>
                <a:latin typeface="TBC X Black" pitchFamily="2" charset="77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4BF476A-F61A-E48B-E15A-27C09CDE2646}"/>
              </a:ext>
            </a:extLst>
          </p:cNvPr>
          <p:cNvGrpSpPr/>
          <p:nvPr/>
        </p:nvGrpSpPr>
        <p:grpSpPr>
          <a:xfrm>
            <a:off x="786602" y="3528826"/>
            <a:ext cx="369332" cy="369330"/>
            <a:chOff x="774460" y="2383459"/>
            <a:chExt cx="369332" cy="369332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C37FBDE-0BD8-02AB-56A7-1AA2D0D62B5F}"/>
                </a:ext>
              </a:extLst>
            </p:cNvPr>
            <p:cNvSpPr/>
            <p:nvPr/>
          </p:nvSpPr>
          <p:spPr>
            <a:xfrm>
              <a:off x="774460" y="2383459"/>
              <a:ext cx="369332" cy="369332"/>
            </a:xfrm>
            <a:prstGeom prst="ellipse">
              <a:avLst/>
            </a:prstGeom>
            <a:solidFill>
              <a:srgbClr val="4777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E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B8EDF6-4F0C-D143-E024-EFF405DF0650}"/>
                </a:ext>
              </a:extLst>
            </p:cNvPr>
            <p:cNvSpPr txBox="1"/>
            <p:nvPr/>
          </p:nvSpPr>
          <p:spPr>
            <a:xfrm>
              <a:off x="861011" y="2420487"/>
              <a:ext cx="196232" cy="3077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400" b="1" dirty="0">
                  <a:solidFill>
                    <a:srgbClr val="F4F4F4"/>
                  </a:solidFill>
                  <a:latin typeface="TBC X Black" pitchFamily="2" charset="77"/>
                </a:rPr>
                <a:t>3</a:t>
              </a:r>
              <a:endParaRPr lang="en-GE" sz="1400" b="1" dirty="0">
                <a:solidFill>
                  <a:srgbClr val="F4F4F4"/>
                </a:solidFill>
                <a:latin typeface="TBC X Black" pitchFamily="2" charset="77"/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1A435112-2C30-53FA-D7AA-89D9F57DC3B4}"/>
              </a:ext>
            </a:extLst>
          </p:cNvPr>
          <p:cNvSpPr/>
          <p:nvPr/>
        </p:nvSpPr>
        <p:spPr>
          <a:xfrm>
            <a:off x="0" y="-3"/>
            <a:ext cx="12192000" cy="1709299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4AF22D-C2FE-DBE8-73E9-971B289E572B}"/>
              </a:ext>
            </a:extLst>
          </p:cNvPr>
          <p:cNvSpPr txBox="1"/>
          <p:nvPr/>
        </p:nvSpPr>
        <p:spPr>
          <a:xfrm>
            <a:off x="704248" y="469927"/>
            <a:ext cx="105100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E" sz="4400" b="1" dirty="0">
                <a:solidFill>
                  <a:srgbClr val="F4F4F4"/>
                </a:solidFill>
                <a:latin typeface="TBC X Black" pitchFamily="2" charset="77"/>
              </a:rPr>
              <a:t>“ალაგ-ალაგ ძირითადი მომენტები”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E62F767-D552-15A3-8D7A-6C2509B3DA50}"/>
              </a:ext>
            </a:extLst>
          </p:cNvPr>
          <p:cNvSpPr txBox="1"/>
          <p:nvPr/>
        </p:nvSpPr>
        <p:spPr>
          <a:xfrm>
            <a:off x="1371049" y="2383459"/>
            <a:ext cx="814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ორკესტრაცია</a:t>
            </a:r>
            <a:endParaRPr lang="en-GE" dirty="0">
              <a:solidFill>
                <a:srgbClr val="4777FE"/>
              </a:solidFill>
              <a:latin typeface="TBC X" pitchFamily="2" charset="7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A443228-6557-BEE2-DBA5-D9E4DFF0AB61}"/>
              </a:ext>
            </a:extLst>
          </p:cNvPr>
          <p:cNvSpPr txBox="1"/>
          <p:nvPr/>
        </p:nvSpPr>
        <p:spPr>
          <a:xfrm>
            <a:off x="1371049" y="2956144"/>
            <a:ext cx="814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777FE"/>
                </a:solidFill>
                <a:latin typeface="TBC X" pitchFamily="2" charset="77"/>
              </a:rPr>
              <a:t>Aspire </a:t>
            </a:r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კომპონენტები</a:t>
            </a:r>
            <a:endParaRPr lang="en-GE" dirty="0">
              <a:solidFill>
                <a:srgbClr val="4777FE"/>
              </a:solidFill>
              <a:latin typeface="TBC X" pitchFamily="2" charset="7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844C8F3-D186-3740-FE17-BD3DB6637FAC}"/>
              </a:ext>
            </a:extLst>
          </p:cNvPr>
          <p:cNvSpPr txBox="1"/>
          <p:nvPr/>
        </p:nvSpPr>
        <p:spPr>
          <a:xfrm>
            <a:off x="1371049" y="3528829"/>
            <a:ext cx="814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პროექტის შაბლონები და ხელსაწყოები</a:t>
            </a:r>
            <a:endParaRPr lang="en-GE" dirty="0">
              <a:solidFill>
                <a:srgbClr val="4777FE"/>
              </a:solidFill>
              <a:latin typeface="TBC X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57671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0" y="-3"/>
            <a:ext cx="12192000" cy="1709299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704249" y="469927"/>
            <a:ext cx="103175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E" sz="4400" b="1" dirty="0">
                <a:solidFill>
                  <a:srgbClr val="F4F4F4"/>
                </a:solidFill>
                <a:latin typeface="TBC X Black" pitchFamily="2" charset="77"/>
              </a:rPr>
              <a:t>“ალაგ-ალაგ ძირითადი მომენტები”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4A68B-0FD6-3D23-82E3-ECF2AA0F4EA7}"/>
              </a:ext>
            </a:extLst>
          </p:cNvPr>
          <p:cNvSpPr txBox="1"/>
          <p:nvPr/>
        </p:nvSpPr>
        <p:spPr>
          <a:xfrm>
            <a:off x="736773" y="1212931"/>
            <a:ext cx="814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dirty="0">
                <a:solidFill>
                  <a:srgbClr val="4EF0A8"/>
                </a:solidFill>
                <a:latin typeface="TBC X" pitchFamily="2" charset="77"/>
              </a:rPr>
              <a:t>შაბლონი</a:t>
            </a:r>
            <a:endParaRPr lang="en-GE" dirty="0">
              <a:solidFill>
                <a:srgbClr val="4EF0A8"/>
              </a:solidFill>
              <a:latin typeface="TBC X" pitchFamily="2" charset="77"/>
            </a:endParaRPr>
          </a:p>
        </p:txBody>
      </p:sp>
      <p:pic>
        <p:nvPicPr>
          <p:cNvPr id="5" name="Picture 4" descr="A sphere with lines and dots&#10;&#10;Description automatically generated">
            <a:extLst>
              <a:ext uri="{FF2B5EF4-FFF2-40B4-BE49-F238E27FC236}">
                <a16:creationId xmlns:a16="http://schemas.microsoft.com/office/drawing/2014/main" id="{AA415F49-EAC1-B8A1-54F4-8F3120976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35052F-5DD4-E2B2-792A-2A9E396AC4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2720" y="1807596"/>
            <a:ext cx="4215640" cy="43726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FC57F7-A80C-F34C-77BE-D0239919C0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81080" y="1856910"/>
            <a:ext cx="3010320" cy="119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6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0" y="-3"/>
            <a:ext cx="12192000" cy="1709299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704253" y="469927"/>
            <a:ext cx="44546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F4F4F4"/>
                </a:solidFill>
                <a:latin typeface="TBC X Black" pitchFamily="2" charset="77"/>
              </a:rPr>
              <a:t>Demo </a:t>
            </a:r>
            <a:r>
              <a:rPr lang="ka-GE" sz="4400" b="1" dirty="0">
                <a:solidFill>
                  <a:srgbClr val="F4F4F4"/>
                </a:solidFill>
                <a:latin typeface="TBC X Black" pitchFamily="2" charset="77"/>
              </a:rPr>
              <a:t>პროექტი</a:t>
            </a:r>
            <a:endParaRPr lang="en-GE" sz="4400" b="1" dirty="0">
              <a:solidFill>
                <a:srgbClr val="F4F4F4"/>
              </a:solidFill>
              <a:latin typeface="TBC X Black" pitchFamily="2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4A68B-0FD6-3D23-82E3-ECF2AA0F4EA7}"/>
              </a:ext>
            </a:extLst>
          </p:cNvPr>
          <p:cNvSpPr txBox="1"/>
          <p:nvPr/>
        </p:nvSpPr>
        <p:spPr>
          <a:xfrm>
            <a:off x="736773" y="1212931"/>
            <a:ext cx="814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4EF0A8"/>
                </a:solidFill>
                <a:latin typeface="TBC X" pitchFamily="2" charset="77"/>
              </a:rPr>
              <a:t>Jira &lt;3</a:t>
            </a:r>
            <a:endParaRPr lang="en-GE" dirty="0">
              <a:solidFill>
                <a:srgbClr val="4EF0A8"/>
              </a:solidFill>
              <a:latin typeface="TBC X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4" name="Picture 3" descr="A sign on the wall&#10;&#10;Description automatically generated">
            <a:extLst>
              <a:ext uri="{FF2B5EF4-FFF2-40B4-BE49-F238E27FC236}">
                <a16:creationId xmlns:a16="http://schemas.microsoft.com/office/drawing/2014/main" id="{95A4AF18-F0BE-74CF-C801-0455D593EB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507" y="1769454"/>
            <a:ext cx="6480048" cy="48600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 descr="A sphere with lines and dots&#10;&#10;Description automatically generated">
            <a:extLst>
              <a:ext uri="{FF2B5EF4-FFF2-40B4-BE49-F238E27FC236}">
                <a16:creationId xmlns:a16="http://schemas.microsoft.com/office/drawing/2014/main" id="{AA415F49-EAC1-B8A1-54F4-8F3120976B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83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84A68B-0FD6-3D23-82E3-ECF2AA0F4EA7}"/>
              </a:ext>
            </a:extLst>
          </p:cNvPr>
          <p:cNvSpPr txBox="1"/>
          <p:nvPr/>
        </p:nvSpPr>
        <p:spPr>
          <a:xfrm>
            <a:off x="710649" y="1747463"/>
            <a:ext cx="814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dirty="0">
                <a:solidFill>
                  <a:srgbClr val="4777FE"/>
                </a:solidFill>
                <a:latin typeface="TBC X" pitchFamily="2" charset="77"/>
              </a:rPr>
              <a:t>მარტივი აღწერა</a:t>
            </a:r>
            <a:endParaRPr lang="en-GE" dirty="0">
              <a:solidFill>
                <a:srgbClr val="4777FE"/>
              </a:solidFill>
              <a:latin typeface="TBC X" pitchFamily="2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7" y="823179"/>
            <a:ext cx="44546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4EF0A8"/>
                </a:solidFill>
                <a:latin typeface="TBC X Black" pitchFamily="2" charset="77"/>
              </a:rPr>
              <a:t>Demo </a:t>
            </a:r>
            <a:r>
              <a:rPr lang="ka-GE" sz="4400" b="1" dirty="0">
                <a:solidFill>
                  <a:srgbClr val="4EF0A8"/>
                </a:solidFill>
                <a:latin typeface="TBC X Black" pitchFamily="2" charset="77"/>
              </a:rPr>
              <a:t>პროექტი</a:t>
            </a:r>
            <a:endParaRPr lang="en-GE" sz="4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  <p:pic>
        <p:nvPicPr>
          <p:cNvPr id="4" name="Picture 3" descr="A diagram of a software application&#10;&#10;Description automatically generated with medium confidence">
            <a:extLst>
              <a:ext uri="{FF2B5EF4-FFF2-40B4-BE49-F238E27FC236}">
                <a16:creationId xmlns:a16="http://schemas.microsoft.com/office/drawing/2014/main" id="{82C82395-CD66-883D-A51F-02CEB98BF4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9460" y="1727064"/>
            <a:ext cx="4085968" cy="483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862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7" y="823179"/>
            <a:ext cx="92567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4EF0A8"/>
                </a:solidFill>
                <a:latin typeface="TBC X Black" pitchFamily="2" charset="77"/>
              </a:rPr>
              <a:t>Dashboard practical preview</a:t>
            </a:r>
            <a:endParaRPr lang="en-GE" sz="4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8518" y="2251245"/>
            <a:ext cx="4723487" cy="460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147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095C0C-8CD8-3312-E9D6-AC909427E882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663975" y="823179"/>
            <a:ext cx="68045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4EF0A8"/>
                </a:solidFill>
                <a:latin typeface="TBC X Black" pitchFamily="2" charset="77"/>
              </a:rPr>
              <a:t>.NET Aspire Dashboard</a:t>
            </a:r>
            <a:endParaRPr lang="en-GE" sz="4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F8A23E-6B84-1867-0D05-ED25C30BC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256" y="2292498"/>
            <a:ext cx="4898397" cy="3673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 descr="A sphere with lines and dots&#10;&#10;Description automatically generated">
            <a:extLst>
              <a:ext uri="{FF2B5EF4-FFF2-40B4-BE49-F238E27FC236}">
                <a16:creationId xmlns:a16="http://schemas.microsoft.com/office/drawing/2014/main" id="{59C1029B-02DD-89BB-52C9-E86E029B3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8518" y="2267630"/>
            <a:ext cx="4723487" cy="460676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pic>
        <p:nvPicPr>
          <p:cNvPr id="14" name="Picture 13" descr="A screenshot of a cartoon character&#10;&#10;Description automatically generated">
            <a:extLst>
              <a:ext uri="{FF2B5EF4-FFF2-40B4-BE49-F238E27FC236}">
                <a16:creationId xmlns:a16="http://schemas.microsoft.com/office/drawing/2014/main" id="{008F3105-FF9D-EF77-CC70-2C3B56393A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8128" y="1749809"/>
            <a:ext cx="4258205" cy="47591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A black background with red and grey text&#10;&#10;Description automatically generated">
            <a:extLst>
              <a:ext uri="{FF2B5EF4-FFF2-40B4-BE49-F238E27FC236}">
                <a16:creationId xmlns:a16="http://schemas.microsoft.com/office/drawing/2014/main" id="{5B6EA0FC-96F7-FFE7-CC8F-5EC7EAF747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5062" y="2756278"/>
            <a:ext cx="1355271" cy="67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13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9FAC34C-A0F1-50D9-AE88-E122A266704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D0BF30-1C09-3B54-837E-DF02B5DDD2A3}"/>
              </a:ext>
            </a:extLst>
          </p:cNvPr>
          <p:cNvSpPr txBox="1"/>
          <p:nvPr/>
        </p:nvSpPr>
        <p:spPr>
          <a:xfrm>
            <a:off x="704253" y="469927"/>
            <a:ext cx="44546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rgbClr val="F4F4F4"/>
                </a:solidFill>
                <a:latin typeface="TBC X Black" pitchFamily="2" charset="77"/>
              </a:rPr>
              <a:t>LOREM IPSUM</a:t>
            </a:r>
            <a:endParaRPr lang="en-GE" sz="4400" b="1" dirty="0">
              <a:solidFill>
                <a:srgbClr val="F4F4F4"/>
              </a:solidFill>
              <a:latin typeface="TBC X Black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AEFA4AF-A359-DD86-91A5-23ED8EB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62" y="6093837"/>
            <a:ext cx="412783" cy="3693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59DB17-DD8F-1C67-E442-005C3DD1A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672" y="6278504"/>
            <a:ext cx="7772400" cy="190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016E8C-0F20-1F1D-925A-72A5FA3BEF84}"/>
              </a:ext>
            </a:extLst>
          </p:cNvPr>
          <p:cNvSpPr txBox="1"/>
          <p:nvPr/>
        </p:nvSpPr>
        <p:spPr>
          <a:xfrm>
            <a:off x="710649" y="1747463"/>
            <a:ext cx="814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4777FE"/>
                </a:solidFill>
                <a:latin typeface="TBC X" pitchFamily="2" charset="77"/>
              </a:rPr>
              <a:t>Aspire Language</a:t>
            </a:r>
            <a:endParaRPr lang="en-GE" dirty="0">
              <a:solidFill>
                <a:srgbClr val="4777FE"/>
              </a:solidFill>
              <a:latin typeface="TBC X" pitchFamily="2" charset="7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8D6680-3A1C-406B-B24B-243BB55CF72E}"/>
              </a:ext>
            </a:extLst>
          </p:cNvPr>
          <p:cNvSpPr/>
          <p:nvPr/>
        </p:nvSpPr>
        <p:spPr>
          <a:xfrm>
            <a:off x="504262" y="736897"/>
            <a:ext cx="11687743" cy="875835"/>
          </a:xfrm>
          <a:prstGeom prst="rect">
            <a:avLst/>
          </a:prstGeom>
          <a:solidFill>
            <a:srgbClr val="4777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E">
              <a:solidFill>
                <a:srgbClr val="4777F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881563-88FE-BF0F-8DE8-59E2478FC93E}"/>
              </a:ext>
            </a:extLst>
          </p:cNvPr>
          <p:cNvSpPr txBox="1"/>
          <p:nvPr/>
        </p:nvSpPr>
        <p:spPr>
          <a:xfrm>
            <a:off x="663972" y="823179"/>
            <a:ext cx="7108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a-GE" sz="4400" b="1" dirty="0">
                <a:solidFill>
                  <a:srgbClr val="4EF0A8"/>
                </a:solidFill>
                <a:latin typeface="TBC X Black" pitchFamily="2" charset="77"/>
              </a:rPr>
              <a:t>საერთო ტერმინოლოგია</a:t>
            </a:r>
            <a:endParaRPr lang="en-GE" sz="4400" b="1" dirty="0">
              <a:solidFill>
                <a:srgbClr val="4EF0A8"/>
              </a:solidFill>
              <a:latin typeface="TBC X Black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502691-3785-67A1-DC18-D558688514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045" y="3105006"/>
            <a:ext cx="2193599" cy="16812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BE4266-B3B5-345E-C234-7AEF990117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4523" y="3105006"/>
            <a:ext cx="2193599" cy="16812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28C7BF-7FE6-1594-8445-0471E420F3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2002" y="3105006"/>
            <a:ext cx="2193599" cy="16812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4D6BE7-3869-740E-C23D-E05CF3FE79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9482" y="3105006"/>
            <a:ext cx="2193599" cy="16812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5B10BB1-6AD2-5D2D-9A45-F5ABC194705A}"/>
              </a:ext>
            </a:extLst>
          </p:cNvPr>
          <p:cNvSpPr txBox="1"/>
          <p:nvPr/>
        </p:nvSpPr>
        <p:spPr>
          <a:xfrm>
            <a:off x="1042177" y="3429005"/>
            <a:ext cx="206846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TBC X" pitchFamily="2" charset="77"/>
              </a:rPr>
              <a:t>Application Model:</a:t>
            </a:r>
          </a:p>
          <a:p>
            <a:pPr algn="ctr"/>
            <a:r>
              <a:rPr lang="ka-GE" sz="1400" dirty="0">
                <a:solidFill>
                  <a:schemeClr val="bg1"/>
                </a:solidFill>
                <a:latin typeface="TBC X" pitchFamily="2" charset="77"/>
              </a:rPr>
              <a:t>რესურსების კრებული, რომლისგანაც ჩვენი დისტრიბუციული აპლიკაცია/პროექტი შედგება</a:t>
            </a:r>
            <a:endParaRPr lang="en-GE" sz="1400" dirty="0">
              <a:solidFill>
                <a:schemeClr val="bg1"/>
              </a:solidFill>
              <a:latin typeface="TBC X" pitchFamily="2" charset="7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23A4E6C-4487-3DBA-3A5E-D658FD75EC20}"/>
              </a:ext>
            </a:extLst>
          </p:cNvPr>
          <p:cNvSpPr txBox="1"/>
          <p:nvPr/>
        </p:nvSpPr>
        <p:spPr>
          <a:xfrm>
            <a:off x="3689657" y="3397939"/>
            <a:ext cx="206846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1" dirty="0" err="1">
                <a:solidFill>
                  <a:schemeClr val="bg1"/>
                </a:solidFill>
                <a:latin typeface="TBC X" pitchFamily="2" charset="77"/>
              </a:rPr>
              <a:t>AppHost</a:t>
            </a:r>
            <a:r>
              <a:rPr lang="en-GB" sz="1400" b="1" dirty="0">
                <a:solidFill>
                  <a:schemeClr val="bg1"/>
                </a:solidFill>
                <a:latin typeface="TBC X" pitchFamily="2" charset="77"/>
              </a:rPr>
              <a:t>:</a:t>
            </a:r>
          </a:p>
          <a:p>
            <a:pPr algn="ctr"/>
            <a:r>
              <a:rPr lang="en-GB" sz="1400" dirty="0">
                <a:solidFill>
                  <a:schemeClr val="bg1"/>
                </a:solidFill>
                <a:latin typeface="TBC X" pitchFamily="2" charset="77"/>
              </a:rPr>
              <a:t> .NET </a:t>
            </a:r>
            <a:r>
              <a:rPr lang="ka-GE" sz="1400" dirty="0">
                <a:solidFill>
                  <a:schemeClr val="bg1"/>
                </a:solidFill>
                <a:latin typeface="TBC X" pitchFamily="2" charset="77"/>
              </a:rPr>
              <a:t>პროექტი, რომელიც უზრუნველყოფს აპლიკაციის მოდელის ორკესტრაციას</a:t>
            </a:r>
            <a:endParaRPr lang="en-GB" sz="1400" dirty="0">
              <a:solidFill>
                <a:schemeClr val="bg1"/>
              </a:solidFill>
              <a:latin typeface="TBC X" pitchFamily="2" charset="7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E9C7874-6512-E946-6AB1-6C1DF96DC5F5}"/>
              </a:ext>
            </a:extLst>
          </p:cNvPr>
          <p:cNvSpPr txBox="1"/>
          <p:nvPr/>
        </p:nvSpPr>
        <p:spPr>
          <a:xfrm>
            <a:off x="6337137" y="3429002"/>
            <a:ext cx="206846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1" dirty="0">
                <a:solidFill>
                  <a:schemeClr val="bg1"/>
                </a:solidFill>
                <a:latin typeface="TBC X" pitchFamily="2" charset="77"/>
              </a:rPr>
              <a:t>Resource:</a:t>
            </a:r>
            <a:br>
              <a:rPr lang="en-GB" sz="1400" dirty="0">
                <a:solidFill>
                  <a:schemeClr val="bg1"/>
                </a:solidFill>
                <a:latin typeface="TBC X" pitchFamily="2" charset="77"/>
              </a:rPr>
            </a:br>
            <a:r>
              <a:rPr lang="ka-GE" sz="1400" dirty="0">
                <a:solidFill>
                  <a:schemeClr val="bg1"/>
                </a:solidFill>
                <a:latin typeface="TBC X" pitchFamily="2" charset="77"/>
              </a:rPr>
              <a:t>პროექტის შემადგენელი კომპონენტი (</a:t>
            </a:r>
            <a:r>
              <a:rPr lang="en-US" sz="1400" dirty="0">
                <a:solidFill>
                  <a:schemeClr val="bg1"/>
                </a:solidFill>
                <a:latin typeface="TBC X" pitchFamily="2" charset="77"/>
              </a:rPr>
              <a:t>project, container, exe …)</a:t>
            </a:r>
            <a:endParaRPr lang="en-GB" sz="1400" dirty="0">
              <a:solidFill>
                <a:schemeClr val="bg1"/>
              </a:solidFill>
              <a:latin typeface="TBC X" pitchFamily="2" charset="7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D6065F9-5D37-D77F-67ED-DE235B1F2885}"/>
              </a:ext>
            </a:extLst>
          </p:cNvPr>
          <p:cNvSpPr txBox="1"/>
          <p:nvPr/>
        </p:nvSpPr>
        <p:spPr>
          <a:xfrm>
            <a:off x="8984617" y="3429002"/>
            <a:ext cx="206846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1" dirty="0">
                <a:solidFill>
                  <a:schemeClr val="bg1"/>
                </a:solidFill>
                <a:latin typeface="TBC X" pitchFamily="2" charset="77"/>
              </a:rPr>
              <a:t>Reference:</a:t>
            </a:r>
          </a:p>
          <a:p>
            <a:pPr algn="ctr"/>
            <a:r>
              <a:rPr lang="ka-GE" sz="1400" dirty="0">
                <a:solidFill>
                  <a:schemeClr val="bg1"/>
                </a:solidFill>
                <a:latin typeface="TBC X" pitchFamily="2" charset="77"/>
              </a:rPr>
              <a:t>კავშირი რესურსებს შორის</a:t>
            </a:r>
            <a:endParaRPr lang="en-GE" sz="1400" dirty="0">
              <a:solidFill>
                <a:schemeClr val="bg1"/>
              </a:solidFill>
              <a:latin typeface="TBC X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74894-227F-A787-ED3A-4752B5923E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27414" y="4996512"/>
            <a:ext cx="1756448" cy="178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056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2024 - 2" id="{F9476483-C0D0-4512-B71F-63C4E6BFF7BD}" vid="{137F72F1-9C9C-464B-B995-40BD445B40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2a013f6-0416-4c2b-aa99-c0551efae1cd">
      <Terms xmlns="http://schemas.microsoft.com/office/infopath/2007/PartnerControls"/>
    </lcf76f155ced4ddcb4097134ff3c332f>
    <TaxCatchAll xmlns="53d68c69-1b25-4659-82be-b8a081427a5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165D2FD2986B42883B64DEEE0D26D4" ma:contentTypeVersion="16" ma:contentTypeDescription="Create a new document." ma:contentTypeScope="" ma:versionID="66a187669e01f72ffc90873b18b5a564">
  <xsd:schema xmlns:xsd="http://www.w3.org/2001/XMLSchema" xmlns:xs="http://www.w3.org/2001/XMLSchema" xmlns:p="http://schemas.microsoft.com/office/2006/metadata/properties" xmlns:ns2="53d68c69-1b25-4659-82be-b8a081427a55" xmlns:ns3="f2a013f6-0416-4c2b-aa99-c0551efae1cd" targetNamespace="http://schemas.microsoft.com/office/2006/metadata/properties" ma:root="true" ma:fieldsID="f1993e77498acc147b0f9f85002248a4" ns2:_="" ns3:_="">
    <xsd:import namespace="53d68c69-1b25-4659-82be-b8a081427a55"/>
    <xsd:import namespace="f2a013f6-0416-4c2b-aa99-c0551efae1c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lcf76f155ced4ddcb4097134ff3c332f" minOccurs="0"/>
                <xsd:element ref="ns2:TaxCatchAll" minOccurs="0"/>
                <xsd:element ref="ns3:MediaLengthInSeconds" minOccurs="0"/>
                <xsd:element ref="ns3:MediaServiceDateTaken" minOccurs="0"/>
                <xsd:element ref="ns3:MediaServiceLocation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d68c69-1b25-4659-82be-b8a081427a5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05a6bac9-3216-424f-8619-8951b0f829ab}" ma:internalName="TaxCatchAll" ma:showField="CatchAllData" ma:web="53d68c69-1b25-4659-82be-b8a081427a5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013f6-0416-4c2b-aa99-c0551efae1c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20aa51f3-13c3-4d78-a57d-c6bfcd83b4e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0A9284E-C08A-4922-8E38-12FCF9BDE07C}">
  <ds:schemaRefs>
    <ds:schemaRef ds:uri="http://schemas.microsoft.com/office/2006/metadata/properties"/>
    <ds:schemaRef ds:uri="http://schemas.microsoft.com/office/infopath/2007/PartnerControls"/>
    <ds:schemaRef ds:uri="f2a013f6-0416-4c2b-aa99-c0551efae1cd"/>
    <ds:schemaRef ds:uri="53d68c69-1b25-4659-82be-b8a081427a55"/>
  </ds:schemaRefs>
</ds:datastoreItem>
</file>

<file path=customXml/itemProps2.xml><?xml version="1.0" encoding="utf-8"?>
<ds:datastoreItem xmlns:ds="http://schemas.openxmlformats.org/officeDocument/2006/customXml" ds:itemID="{610220F5-5C95-4B44-8114-84A7B69B6C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3d68c69-1b25-4659-82be-b8a081427a55"/>
    <ds:schemaRef ds:uri="f2a013f6-0416-4c2b-aa99-c0551efae1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91D898E-B5E6-47D1-8B48-461870B9762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TBCTECH Presentation Template V2</Template>
  <TotalTime>2041</TotalTime>
  <Words>463</Words>
  <Application>Microsoft Office PowerPoint</Application>
  <PresentationFormat>Widescreen</PresentationFormat>
  <Paragraphs>103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Aptos</vt:lpstr>
      <vt:lpstr>Aptos Display</vt:lpstr>
      <vt:lpstr>Arial</vt:lpstr>
      <vt:lpstr>TBC X</vt:lpstr>
      <vt:lpstr>TBC X Black</vt:lpstr>
      <vt:lpstr>TBC X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 Asp</dc:creator>
  <cp:lastModifiedBy>Sh Asp</cp:lastModifiedBy>
  <cp:revision>24</cp:revision>
  <dcterms:created xsi:type="dcterms:W3CDTF">2024-05-11T10:44:32Z</dcterms:created>
  <dcterms:modified xsi:type="dcterms:W3CDTF">2024-05-22T07:52:32Z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0x01010084165D2FD2986B42883B64DEEE0D26D4</vt:lpwstr>
  </property>
</Properties>
</file>

<file path=docProps/thumbnail.jpeg>
</file>